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92" r:id="rId3"/>
    <p:sldId id="293" r:id="rId4"/>
    <p:sldId id="294" r:id="rId5"/>
    <p:sldId id="316" r:id="rId6"/>
    <p:sldId id="295" r:id="rId7"/>
    <p:sldId id="317" r:id="rId8"/>
    <p:sldId id="296" r:id="rId9"/>
    <p:sldId id="318" r:id="rId10"/>
    <p:sldId id="319" r:id="rId11"/>
    <p:sldId id="320" r:id="rId12"/>
    <p:sldId id="321" r:id="rId13"/>
    <p:sldId id="322" r:id="rId14"/>
    <p:sldId id="323" r:id="rId15"/>
    <p:sldId id="324" r:id="rId16"/>
    <p:sldId id="325" r:id="rId17"/>
    <p:sldId id="27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3399FF"/>
    <a:srgbClr val="108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50B2D-D71D-40DF-97B4-80BEA69A36C4}" type="datetimeFigureOut">
              <a:rPr lang="ru-RU" smtClean="0"/>
              <a:t>20.02.2026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E42C34-70CE-4D06-BC7C-17A4F92E74B4}" type="slidenum">
              <a:rPr lang="ru-RU" smtClean="0"/>
              <a:t>‹#›</a:t>
            </a:fld>
            <a:endParaRPr lang="ru-RU"/>
          </a:p>
        </p:txBody>
      </p:sp>
    </p:spTree>
    <p:extLst>
      <p:ext uri="{BB962C8B-B14F-4D97-AF65-F5344CB8AC3E}">
        <p14:creationId xmlns:p14="http://schemas.microsoft.com/office/powerpoint/2010/main" val="2156547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8098570-85A8-451E-AF18-FA25C3FB3C3A}" type="datetimeFigureOut">
              <a:rPr lang="ru-RU" smtClean="0"/>
              <a:t>20.02.2026</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27138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20.02.2026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190737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8098570-85A8-451E-AF18-FA25C3FB3C3A}" type="datetimeFigureOut">
              <a:rPr lang="ru-RU" smtClean="0"/>
              <a:t>20.02.2026</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68049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20.02.2026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82334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20.02.2026</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744097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8098570-85A8-451E-AF18-FA25C3FB3C3A}" type="datetimeFigureOut">
              <a:rPr lang="ru-RU" smtClean="0"/>
              <a:t>20.02.2026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40620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8098570-85A8-451E-AF18-FA25C3FB3C3A}" type="datetimeFigureOut">
              <a:rPr lang="ru-RU" smtClean="0"/>
              <a:t>20.02.2026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90639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8098570-85A8-451E-AF18-FA25C3FB3C3A}" type="datetimeFigureOut">
              <a:rPr lang="ru-RU" smtClean="0"/>
              <a:t>20.02.2026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14499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8570-85A8-451E-AF18-FA25C3FB3C3A}" type="datetimeFigureOut">
              <a:rPr lang="ru-RU" smtClean="0"/>
              <a:t>20.02.2026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544780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20.02.2026</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1948594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8098570-85A8-451E-AF18-FA25C3FB3C3A}" type="datetimeFigureOut">
              <a:rPr lang="ru-RU" smtClean="0"/>
              <a:t>20.02.2026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269841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8098570-85A8-451E-AF18-FA25C3FB3C3A}" type="datetimeFigureOut">
              <a:rPr lang="ru-RU" smtClean="0"/>
              <a:t>20.02.2026</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D2EF2B4-9FB4-445D-AF50-F6B84FAB12A9}" type="slidenum">
              <a:rPr lang="ru-RU" smtClean="0"/>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3625361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717673-A929-4F95-AFDE-69CBABEA1E01}"/>
              </a:ext>
            </a:extLst>
          </p:cNvPr>
          <p:cNvSpPr>
            <a:spLocks noGrp="1"/>
          </p:cNvSpPr>
          <p:nvPr>
            <p:ph type="ctrTitle"/>
          </p:nvPr>
        </p:nvSpPr>
        <p:spPr>
          <a:xfrm>
            <a:off x="488058" y="1865999"/>
            <a:ext cx="11171352" cy="899688"/>
          </a:xfrm>
        </p:spPr>
        <p:txBody>
          <a:bodyPr>
            <a:noAutofit/>
          </a:bodyPr>
          <a:lstStyle/>
          <a:p>
            <a:pPr algn="ctr">
              <a:lnSpc>
                <a:spcPct val="107000"/>
              </a:lnSpc>
              <a:spcAft>
                <a:spcPts val="800"/>
              </a:spcAft>
            </a:pPr>
            <a:r>
              <a:rPr lang="ru-RU" sz="28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Лекция </a:t>
            </a:r>
            <a:r>
              <a:rPr lang="en-US"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3</a:t>
            </a:r>
            <a:endParaRPr lang="ru-RU"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1B249F3F-8B2A-1D4C-A0BA-95C3E4721AAA}"/>
              </a:ext>
            </a:extLst>
          </p:cNvPr>
          <p:cNvGraphicFramePr>
            <a:graphicFrameLocks noGrp="1"/>
          </p:cNvGraphicFramePr>
          <p:nvPr>
            <p:extLst>
              <p:ext uri="{D42A27DB-BD31-4B8C-83A1-F6EECF244321}">
                <p14:modId xmlns:p14="http://schemas.microsoft.com/office/powerpoint/2010/main" val="506828697"/>
              </p:ext>
            </p:extLst>
          </p:nvPr>
        </p:nvGraphicFramePr>
        <p:xfrm>
          <a:off x="2760453" y="3873260"/>
          <a:ext cx="6398059" cy="400208"/>
        </p:xfrm>
        <a:graphic>
          <a:graphicData uri="http://schemas.openxmlformats.org/drawingml/2006/table">
            <a:tbl>
              <a:tblPr>
                <a:tableStyleId>{5C22544A-7EE6-4342-B048-85BDC9FD1C3A}</a:tableStyleId>
              </a:tblPr>
              <a:tblGrid>
                <a:gridCol w="6398059">
                  <a:extLst>
                    <a:ext uri="{9D8B030D-6E8A-4147-A177-3AD203B41FA5}">
                      <a16:colId xmlns:a16="http://schemas.microsoft.com/office/drawing/2014/main" val="2147742503"/>
                    </a:ext>
                  </a:extLst>
                </a:gridCol>
              </a:tblGrid>
              <a:tr h="400208">
                <a:tc>
                  <a:txBody>
                    <a:bodyPr/>
                    <a:lstStyle/>
                    <a:p>
                      <a:pPr algn="ctr">
                        <a:lnSpc>
                          <a:spcPct val="115000"/>
                        </a:lnSpc>
                        <a:tabLst>
                          <a:tab pos="180340" algn="l"/>
                        </a:tabLst>
                      </a:pPr>
                      <a:r>
                        <a:rPr lang="kk-KZ"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Глубокие сверточные </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GAN</a:t>
                      </a:r>
                      <a:endParaRPr lang="ru-RU"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4494029"/>
                  </a:ext>
                </a:extLst>
              </a:tr>
            </a:tbl>
          </a:graphicData>
        </a:graphic>
      </p:graphicFrame>
    </p:spTree>
    <p:extLst>
      <p:ext uri="{BB962C8B-B14F-4D97-AF65-F5344CB8AC3E}">
        <p14:creationId xmlns:p14="http://schemas.microsoft.com/office/powerpoint/2010/main" val="1630292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3323D1-DEF4-A325-7C41-3D937B6F65F3}"/>
              </a:ext>
            </a:extLst>
          </p:cNvPr>
          <p:cNvSpPr>
            <a:spLocks noGrp="1"/>
          </p:cNvSpPr>
          <p:nvPr>
            <p:ph type="title"/>
          </p:nvPr>
        </p:nvSpPr>
        <p:spPr/>
        <p:txBody>
          <a:bodyPr/>
          <a:lstStyle/>
          <a:p>
            <a:pPr algn="ctr"/>
            <a:r>
              <a:rPr lang="ru-RU" dirty="0">
                <a:solidFill>
                  <a:srgbClr val="FFC000"/>
                </a:solidFill>
              </a:rPr>
              <a:t>Генерация рукописных цифр с помощью DCGAN</a:t>
            </a:r>
            <a:endParaRPr lang="LID4096" dirty="0">
              <a:solidFill>
                <a:srgbClr val="FFC000"/>
              </a:solidFill>
            </a:endParaRPr>
          </a:p>
        </p:txBody>
      </p:sp>
      <p:sp>
        <p:nvSpPr>
          <p:cNvPr id="3" name="Объект 2">
            <a:extLst>
              <a:ext uri="{FF2B5EF4-FFF2-40B4-BE49-F238E27FC236}">
                <a16:creationId xmlns:a16="http://schemas.microsoft.com/office/drawing/2014/main" id="{A5A3D365-A6BB-56E8-5668-2CD6BB769D8B}"/>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Здесь также проведем эксперимент с MNIST рукописными цифрами. Однако на этот раз мы будем использовать архитектуру DCGAN и представим как генератор, так и дискриминатор в виде </a:t>
            </a:r>
            <a:r>
              <a:rPr lang="ru-RU" dirty="0" err="1">
                <a:latin typeface="Times New Roman" panose="02020603050405020304" pitchFamily="18" charset="0"/>
                <a:cs typeface="Times New Roman" panose="02020603050405020304" pitchFamily="18" charset="0"/>
              </a:rPr>
              <a:t>сверточных</a:t>
            </a:r>
            <a:r>
              <a:rPr lang="ru-RU" dirty="0">
                <a:latin typeface="Times New Roman" panose="02020603050405020304" pitchFamily="18" charset="0"/>
                <a:cs typeface="Times New Roman" panose="02020603050405020304" pitchFamily="18" charset="0"/>
              </a:rPr>
              <a:t> сетей. Помимо этого изменения, остальная часть архитектуры сети останется неизменной. В конце урока мы сравним качество рукописных цифр, полученных с помощью двух GAN (традиционной и DCGAN), чтобы вы могли увидеть улучшение, ставшее возможным благодаря использованию более совершенной архитектуры сети.</a:t>
            </a:r>
            <a:endParaRPr lang="LID409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560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532862-C24A-4FB8-D11A-B17937B70EBE}"/>
              </a:ext>
            </a:extLst>
          </p:cNvPr>
          <p:cNvSpPr>
            <a:spLocks noGrp="1"/>
          </p:cNvSpPr>
          <p:nvPr>
            <p:ph type="title"/>
          </p:nvPr>
        </p:nvSpPr>
        <p:spPr/>
        <p:txBody>
          <a:bodyPr/>
          <a:lstStyle/>
          <a:p>
            <a:pPr algn="ctr"/>
            <a:r>
              <a:rPr lang="ru-RU" dirty="0">
                <a:solidFill>
                  <a:srgbClr val="FFC000"/>
                </a:solidFill>
              </a:rPr>
              <a:t>Генерация рукописных цифр с помощью DCGAN</a:t>
            </a:r>
            <a:endParaRPr lang="LID4096" dirty="0"/>
          </a:p>
        </p:txBody>
      </p:sp>
      <p:pic>
        <p:nvPicPr>
          <p:cNvPr id="4" name="Объект 3">
            <a:extLst>
              <a:ext uri="{FF2B5EF4-FFF2-40B4-BE49-F238E27FC236}">
                <a16:creationId xmlns:a16="http://schemas.microsoft.com/office/drawing/2014/main" id="{F40CF4FE-CE6E-4A96-36D6-C9B5DE37D28F}"/>
              </a:ext>
            </a:extLst>
          </p:cNvPr>
          <p:cNvPicPr>
            <a:picLocks noGrp="1" noChangeAspect="1"/>
          </p:cNvPicPr>
          <p:nvPr>
            <p:ph idx="1"/>
          </p:nvPr>
        </p:nvPicPr>
        <p:blipFill>
          <a:blip r:embed="rId2"/>
          <a:stretch>
            <a:fillRect/>
          </a:stretch>
        </p:blipFill>
        <p:spPr>
          <a:xfrm>
            <a:off x="3628221" y="2171497"/>
            <a:ext cx="4721547" cy="3678238"/>
          </a:xfrm>
          <a:prstGeom prst="rect">
            <a:avLst/>
          </a:prstGeom>
        </p:spPr>
      </p:pic>
    </p:spTree>
    <p:extLst>
      <p:ext uri="{BB962C8B-B14F-4D97-AF65-F5344CB8AC3E}">
        <p14:creationId xmlns:p14="http://schemas.microsoft.com/office/powerpoint/2010/main" val="20292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F5CD6-37C2-6903-4FEE-9B29DECAA4C3}"/>
              </a:ext>
            </a:extLst>
          </p:cNvPr>
          <p:cNvSpPr>
            <a:spLocks noGrp="1"/>
          </p:cNvSpPr>
          <p:nvPr>
            <p:ph type="title"/>
          </p:nvPr>
        </p:nvSpPr>
        <p:spPr>
          <a:xfrm>
            <a:off x="581192" y="702156"/>
            <a:ext cx="11029616" cy="922363"/>
          </a:xfrm>
        </p:spPr>
        <p:txBody>
          <a:bodyPr/>
          <a:lstStyle/>
          <a:p>
            <a:pPr algn="ctr"/>
            <a:r>
              <a:rPr lang="ru-RU" dirty="0">
                <a:solidFill>
                  <a:srgbClr val="FFC000"/>
                </a:solidFill>
              </a:rPr>
              <a:t>Программный код</a:t>
            </a:r>
            <a:endParaRPr lang="LID4096" dirty="0">
              <a:solidFill>
                <a:srgbClr val="FFC000"/>
              </a:solidFill>
            </a:endParaRPr>
          </a:p>
        </p:txBody>
      </p:sp>
      <p:pic>
        <p:nvPicPr>
          <p:cNvPr id="4" name="Объект 3">
            <a:extLst>
              <a:ext uri="{FF2B5EF4-FFF2-40B4-BE49-F238E27FC236}">
                <a16:creationId xmlns:a16="http://schemas.microsoft.com/office/drawing/2014/main" id="{F4950B64-0C0A-32A2-5E14-4A2939C1CE2B}"/>
              </a:ext>
            </a:extLst>
          </p:cNvPr>
          <p:cNvPicPr>
            <a:picLocks noGrp="1" noChangeAspect="1"/>
          </p:cNvPicPr>
          <p:nvPr>
            <p:ph idx="1"/>
          </p:nvPr>
        </p:nvPicPr>
        <p:blipFill>
          <a:blip r:embed="rId2"/>
          <a:stretch>
            <a:fillRect/>
          </a:stretch>
        </p:blipFill>
        <p:spPr>
          <a:xfrm>
            <a:off x="2647468" y="1900239"/>
            <a:ext cx="6897063" cy="2648320"/>
          </a:xfrm>
          <a:prstGeom prst="rect">
            <a:avLst/>
          </a:prstGeom>
        </p:spPr>
      </p:pic>
      <p:pic>
        <p:nvPicPr>
          <p:cNvPr id="5" name="Рисунок 4">
            <a:extLst>
              <a:ext uri="{FF2B5EF4-FFF2-40B4-BE49-F238E27FC236}">
                <a16:creationId xmlns:a16="http://schemas.microsoft.com/office/drawing/2014/main" id="{3DBD693C-5E9F-85B2-3146-CCB4601283FC}"/>
              </a:ext>
            </a:extLst>
          </p:cNvPr>
          <p:cNvPicPr>
            <a:picLocks noChangeAspect="1"/>
          </p:cNvPicPr>
          <p:nvPr/>
        </p:nvPicPr>
        <p:blipFill>
          <a:blip r:embed="rId3"/>
          <a:stretch>
            <a:fillRect/>
          </a:stretch>
        </p:blipFill>
        <p:spPr>
          <a:xfrm>
            <a:off x="3378246" y="4732842"/>
            <a:ext cx="5630061" cy="1924319"/>
          </a:xfrm>
          <a:prstGeom prst="rect">
            <a:avLst/>
          </a:prstGeom>
        </p:spPr>
      </p:pic>
    </p:spTree>
    <p:extLst>
      <p:ext uri="{BB962C8B-B14F-4D97-AF65-F5344CB8AC3E}">
        <p14:creationId xmlns:p14="http://schemas.microsoft.com/office/powerpoint/2010/main" val="3260428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6241CA-C001-3ACB-B061-9B88D7D30BA8}"/>
              </a:ext>
            </a:extLst>
          </p:cNvPr>
          <p:cNvSpPr>
            <a:spLocks noGrp="1"/>
          </p:cNvSpPr>
          <p:nvPr>
            <p:ph type="title"/>
          </p:nvPr>
        </p:nvSpPr>
        <p:spPr>
          <a:xfrm>
            <a:off x="581192" y="702156"/>
            <a:ext cx="11029616" cy="863997"/>
          </a:xfrm>
        </p:spPr>
        <p:txBody>
          <a:bodyPr/>
          <a:lstStyle/>
          <a:p>
            <a:pPr algn="ctr"/>
            <a:r>
              <a:rPr lang="ru-RU" dirty="0">
                <a:solidFill>
                  <a:srgbClr val="FFC000"/>
                </a:solidFill>
              </a:rPr>
              <a:t>Программный код</a:t>
            </a:r>
            <a:endParaRPr lang="LID4096" dirty="0"/>
          </a:p>
        </p:txBody>
      </p:sp>
      <p:sp>
        <p:nvSpPr>
          <p:cNvPr id="3" name="Объект 2">
            <a:extLst>
              <a:ext uri="{FF2B5EF4-FFF2-40B4-BE49-F238E27FC236}">
                <a16:creationId xmlns:a16="http://schemas.microsoft.com/office/drawing/2014/main" id="{E91884AC-C729-F479-7C82-3CEFE7A30C0D}"/>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Традиционно </a:t>
            </a:r>
            <a:r>
              <a:rPr lang="ru-RU" dirty="0" err="1">
                <a:latin typeface="Times New Roman" panose="02020603050405020304" pitchFamily="18" charset="0"/>
                <a:cs typeface="Times New Roman" panose="02020603050405020304" pitchFamily="18" charset="0"/>
              </a:rPr>
              <a:t>сверточные</a:t>
            </a:r>
            <a:r>
              <a:rPr lang="ru-RU" dirty="0">
                <a:latin typeface="Times New Roman" panose="02020603050405020304" pitchFamily="18" charset="0"/>
                <a:cs typeface="Times New Roman" panose="02020603050405020304" pitchFamily="18" charset="0"/>
              </a:rPr>
              <a:t> нейронные сети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использовались для задач классификации изображений, в которых сеть принимает на вход изображение с размерами высота × ширина × количество цветовых каналов и — через ряд </a:t>
            </a:r>
            <a:r>
              <a:rPr lang="ru-RU" dirty="0" err="1">
                <a:latin typeface="Times New Roman" panose="02020603050405020304" pitchFamily="18" charset="0"/>
                <a:cs typeface="Times New Roman" panose="02020603050405020304" pitchFamily="18" charset="0"/>
              </a:rPr>
              <a:t>сверточных</a:t>
            </a:r>
            <a:r>
              <a:rPr lang="ru-RU" dirty="0">
                <a:latin typeface="Times New Roman" panose="02020603050405020304" pitchFamily="18" charset="0"/>
                <a:cs typeface="Times New Roman" panose="02020603050405020304" pitchFamily="18" charset="0"/>
              </a:rPr>
              <a:t> слоев — выдает один вектор оценок классов с размерами 1 × n, где n — количество меток классов. </a:t>
            </a:r>
          </a:p>
          <a:p>
            <a:r>
              <a:rPr lang="ru-RU" dirty="0">
                <a:latin typeface="Times New Roman" panose="02020603050405020304" pitchFamily="18" charset="0"/>
                <a:cs typeface="Times New Roman" panose="02020603050405020304" pitchFamily="18" charset="0"/>
              </a:rPr>
              <a:t>Для генерации изображения с использованием архитектуры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мы выполняем обратный процесс: вместо того чтобы брать изображение и преобразовывать его в вектор, мы берем вектор и увеличиваем его размер до изображения. Ключевым моментом этого процесса является транспонированная свертка. Напомним, что обычная свертка обычно используется для уменьшения ширины и высоты входного изображения при одновременном увеличении его глубины. Транспонированная свертка работает в обратном направлении: она используется для увеличения ширины и высоты при одновременном уменьшении глубины, как показано на диаграмме сети-генератора на рисунке 4.4.</a:t>
            </a:r>
            <a:endParaRPr lang="LID409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015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6F33BB-AB38-C188-F56F-6C33815AB971}"/>
              </a:ext>
            </a:extLst>
          </p:cNvPr>
          <p:cNvSpPr>
            <a:spLocks noGrp="1"/>
          </p:cNvSpPr>
          <p:nvPr>
            <p:ph type="title"/>
          </p:nvPr>
        </p:nvSpPr>
        <p:spPr/>
        <p:txBody>
          <a:bodyPr/>
          <a:lstStyle/>
          <a:p>
            <a:pPr algn="ctr"/>
            <a:r>
              <a:rPr lang="ru-RU" dirty="0">
                <a:solidFill>
                  <a:srgbClr val="FFC000"/>
                </a:solidFill>
              </a:rPr>
              <a:t>Программный код</a:t>
            </a:r>
            <a:endParaRPr lang="LID4096" dirty="0"/>
          </a:p>
        </p:txBody>
      </p:sp>
      <p:pic>
        <p:nvPicPr>
          <p:cNvPr id="4" name="Объект 3">
            <a:extLst>
              <a:ext uri="{FF2B5EF4-FFF2-40B4-BE49-F238E27FC236}">
                <a16:creationId xmlns:a16="http://schemas.microsoft.com/office/drawing/2014/main" id="{BA90EA6C-04FE-1400-EE03-27BF9AE81B75}"/>
              </a:ext>
            </a:extLst>
          </p:cNvPr>
          <p:cNvPicPr>
            <a:picLocks noGrp="1" noChangeAspect="1"/>
          </p:cNvPicPr>
          <p:nvPr>
            <p:ph idx="1"/>
          </p:nvPr>
        </p:nvPicPr>
        <p:blipFill>
          <a:blip r:embed="rId2"/>
          <a:stretch>
            <a:fillRect/>
          </a:stretch>
        </p:blipFill>
        <p:spPr>
          <a:xfrm>
            <a:off x="2356915" y="2310368"/>
            <a:ext cx="7478169" cy="3419952"/>
          </a:xfrm>
          <a:prstGeom prst="rect">
            <a:avLst/>
          </a:prstGeom>
        </p:spPr>
      </p:pic>
    </p:spTree>
    <p:extLst>
      <p:ext uri="{BB962C8B-B14F-4D97-AF65-F5344CB8AC3E}">
        <p14:creationId xmlns:p14="http://schemas.microsoft.com/office/powerpoint/2010/main" val="2282037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3459B4-1026-EEEA-F4EA-50E74A18EF02}"/>
              </a:ext>
            </a:extLst>
          </p:cNvPr>
          <p:cNvSpPr>
            <a:spLocks noGrp="1"/>
          </p:cNvSpPr>
          <p:nvPr>
            <p:ph type="title"/>
          </p:nvPr>
        </p:nvSpPr>
        <p:spPr/>
        <p:txBody>
          <a:bodyPr/>
          <a:lstStyle/>
          <a:p>
            <a:pPr algn="ctr"/>
            <a:r>
              <a:rPr lang="ru-RU" dirty="0">
                <a:solidFill>
                  <a:srgbClr val="FFC000"/>
                </a:solidFill>
              </a:rPr>
              <a:t>Программный код</a:t>
            </a:r>
            <a:endParaRPr lang="LID4096" dirty="0"/>
          </a:p>
        </p:txBody>
      </p:sp>
      <p:sp>
        <p:nvSpPr>
          <p:cNvPr id="3" name="Объект 2">
            <a:extLst>
              <a:ext uri="{FF2B5EF4-FFF2-40B4-BE49-F238E27FC236}">
                <a16:creationId xmlns:a16="http://schemas.microsoft.com/office/drawing/2014/main" id="{1441F3F3-67EF-6C55-D881-D271B59AABD9}"/>
              </a:ext>
            </a:extLst>
          </p:cNvPr>
          <p:cNvSpPr>
            <a:spLocks noGrp="1"/>
          </p:cNvSpPr>
          <p:nvPr>
            <p:ph idx="1"/>
          </p:nvPr>
        </p:nvSpPr>
        <p:spPr>
          <a:xfrm>
            <a:off x="581192" y="2180496"/>
            <a:ext cx="11029615" cy="4356491"/>
          </a:xfrm>
        </p:spPr>
        <p:txBody>
          <a:bodyPr>
            <a:normAutofit/>
          </a:bodyPr>
          <a:lstStyle/>
          <a:p>
            <a:pPr algn="just"/>
            <a:r>
              <a:rPr lang="ru-RU" dirty="0">
                <a:latin typeface="Times New Roman" panose="02020603050405020304" pitchFamily="18" charset="0"/>
                <a:cs typeface="Times New Roman" panose="02020603050405020304" pitchFamily="18" charset="0"/>
              </a:rPr>
              <a:t>Генератор начинается с вектора шума z. Используя </a:t>
            </a:r>
            <a:r>
              <a:rPr lang="ru-RU" dirty="0" err="1">
                <a:latin typeface="Times New Roman" panose="02020603050405020304" pitchFamily="18" charset="0"/>
                <a:cs typeface="Times New Roman" panose="02020603050405020304" pitchFamily="18" charset="0"/>
              </a:rPr>
              <a:t>полносвязный</a:t>
            </a:r>
            <a:r>
              <a:rPr lang="ru-RU" dirty="0">
                <a:latin typeface="Times New Roman" panose="02020603050405020304" pitchFamily="18" charset="0"/>
                <a:cs typeface="Times New Roman" panose="02020603050405020304" pitchFamily="18" charset="0"/>
              </a:rPr>
              <a:t> слой, мы преобразуем вектор в трехмерный скрытый слой с малым основанием (ширина × высота) и большой глубиной. Используя транспонированные свертки, входные данные постепенно преобразуются таким образом, что их основание увеличивается, а глубина уменьшается, пока мы не достигнем конечного слоя с формой изображения, которое мы хотим синтезировать, 28 × 28 × 1. После каждого слоя транспонированных сверток мы применяем пакетную нормализацию и функцию активации </a:t>
            </a:r>
            <a:r>
              <a:rPr lang="ru-RU" dirty="0" err="1">
                <a:latin typeface="Times New Roman" panose="02020603050405020304" pitchFamily="18" charset="0"/>
                <a:cs typeface="Times New Roman" panose="02020603050405020304" pitchFamily="18" charset="0"/>
              </a:rPr>
              <a:t>Leaky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ReLU</a:t>
            </a:r>
            <a:r>
              <a:rPr lang="ru-RU" dirty="0">
                <a:latin typeface="Times New Roman" panose="02020603050405020304" pitchFamily="18" charset="0"/>
                <a:cs typeface="Times New Roman" panose="02020603050405020304" pitchFamily="18" charset="0"/>
              </a:rPr>
              <a:t>. На конечном слое мы не применяем пакетную нормализацию и вместо </a:t>
            </a:r>
            <a:r>
              <a:rPr lang="ru-RU" dirty="0" err="1">
                <a:latin typeface="Times New Roman" panose="02020603050405020304" pitchFamily="18" charset="0"/>
                <a:cs typeface="Times New Roman" panose="02020603050405020304" pitchFamily="18" charset="0"/>
              </a:rPr>
              <a:t>ReLU</a:t>
            </a:r>
            <a:r>
              <a:rPr lang="ru-RU" dirty="0">
                <a:latin typeface="Times New Roman" panose="02020603050405020304" pitchFamily="18" charset="0"/>
                <a:cs typeface="Times New Roman" panose="02020603050405020304" pitchFamily="18" charset="0"/>
              </a:rPr>
              <a:t> используем функцию активации </a:t>
            </a:r>
            <a:r>
              <a:rPr lang="ru-RU" dirty="0" err="1">
                <a:latin typeface="Times New Roman" panose="02020603050405020304" pitchFamily="18" charset="0"/>
                <a:cs typeface="Times New Roman" panose="02020603050405020304" pitchFamily="18" charset="0"/>
              </a:rPr>
              <a:t>tanh</a:t>
            </a:r>
            <a:r>
              <a:rPr lang="ru-RU" dirty="0">
                <a:latin typeface="Times New Roman" panose="02020603050405020304" pitchFamily="18" charset="0"/>
                <a:cs typeface="Times New Roman" panose="02020603050405020304" pitchFamily="18" charset="0"/>
              </a:rPr>
              <a:t>. </a:t>
            </a:r>
            <a:endParaRPr lang="LID409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8115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4B17E-0CCE-0A9B-CDCB-2242E0A3140F}"/>
              </a:ext>
            </a:extLst>
          </p:cNvPr>
          <p:cNvSpPr>
            <a:spLocks noGrp="1"/>
          </p:cNvSpPr>
          <p:nvPr>
            <p:ph type="title"/>
          </p:nvPr>
        </p:nvSpPr>
        <p:spPr/>
        <p:txBody>
          <a:bodyPr/>
          <a:lstStyle/>
          <a:p>
            <a:pPr algn="ctr"/>
            <a:r>
              <a:rPr lang="ru-RU" dirty="0">
                <a:solidFill>
                  <a:srgbClr val="FFC000"/>
                </a:solidFill>
              </a:rPr>
              <a:t>Программный код</a:t>
            </a:r>
            <a:endParaRPr lang="LID4096" dirty="0"/>
          </a:p>
        </p:txBody>
      </p:sp>
      <p:sp>
        <p:nvSpPr>
          <p:cNvPr id="3" name="Объект 2">
            <a:extLst>
              <a:ext uri="{FF2B5EF4-FFF2-40B4-BE49-F238E27FC236}">
                <a16:creationId xmlns:a16="http://schemas.microsoft.com/office/drawing/2014/main" id="{F6D89E81-8624-B341-EDB6-8403C6F1F3B9}"/>
              </a:ext>
            </a:extLst>
          </p:cNvPr>
          <p:cNvSpPr>
            <a:spLocks noGrp="1"/>
          </p:cNvSpPr>
          <p:nvPr>
            <p:ph idx="1"/>
          </p:nvPr>
        </p:nvSpPr>
        <p:spPr>
          <a:xfrm>
            <a:off x="581192" y="2180496"/>
            <a:ext cx="11029615" cy="3975348"/>
          </a:xfrm>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Объединив все шаги, мы выполняем следующее: </a:t>
            </a:r>
          </a:p>
          <a:p>
            <a:r>
              <a:rPr lang="ru-RU" dirty="0">
                <a:latin typeface="Times New Roman" panose="02020603050405020304" pitchFamily="18" charset="0"/>
                <a:cs typeface="Times New Roman" panose="02020603050405020304" pitchFamily="18" charset="0"/>
              </a:rPr>
              <a:t>1. Берем случайный вектор шума и преобразуем его в тензор 7 × 7 × 256 с помощью </a:t>
            </a:r>
            <a:r>
              <a:rPr lang="ru-RU" dirty="0" err="1">
                <a:latin typeface="Times New Roman" panose="02020603050405020304" pitchFamily="18" charset="0"/>
                <a:cs typeface="Times New Roman" panose="02020603050405020304" pitchFamily="18" charset="0"/>
              </a:rPr>
              <a:t>полносвязного</a:t>
            </a:r>
            <a:r>
              <a:rPr lang="ru-RU" dirty="0">
                <a:latin typeface="Times New Roman" panose="02020603050405020304" pitchFamily="18" charset="0"/>
                <a:cs typeface="Times New Roman" panose="02020603050405020304" pitchFamily="18" charset="0"/>
              </a:rPr>
              <a:t> слоя. Используя транспонированные свертки, мы выполняем следующие действия: </a:t>
            </a:r>
          </a:p>
          <a:p>
            <a:r>
              <a:rPr lang="ru-RU" dirty="0">
                <a:latin typeface="Times New Roman" panose="02020603050405020304" pitchFamily="18" charset="0"/>
                <a:cs typeface="Times New Roman" panose="02020603050405020304" pitchFamily="18" charset="0"/>
              </a:rPr>
              <a:t>2. Используйте транспонированную свертку, преобразуя тензор 7 × 7 × 256 в тензор 14 × 14 × 128. </a:t>
            </a:r>
          </a:p>
          <a:p>
            <a:r>
              <a:rPr lang="ru-RU" dirty="0">
                <a:latin typeface="Times New Roman" panose="02020603050405020304" pitchFamily="18" charset="0"/>
                <a:cs typeface="Times New Roman" panose="02020603050405020304" pitchFamily="18" charset="0"/>
              </a:rPr>
              <a:t>3. Примените пакетную нормализацию и функцию активации </a:t>
            </a:r>
            <a:r>
              <a:rPr lang="ru-RU" dirty="0" err="1">
                <a:latin typeface="Times New Roman" panose="02020603050405020304" pitchFamily="18" charset="0"/>
                <a:cs typeface="Times New Roman" panose="02020603050405020304" pitchFamily="18" charset="0"/>
              </a:rPr>
              <a:t>Leaky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ReLU</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4. Используйте транспонированную свертку, преобразуя тензор 14 × 14 × 128 в тензор 14 × 14 × 64. Обратите внимание, что размеры ширины и высоты остаются неизменными; это достигается установкой параметра </a:t>
            </a:r>
            <a:r>
              <a:rPr lang="ru-RU" dirty="0" err="1">
                <a:latin typeface="Times New Roman" panose="02020603050405020304" pitchFamily="18" charset="0"/>
                <a:cs typeface="Times New Roman" panose="02020603050405020304" pitchFamily="18" charset="0"/>
              </a:rPr>
              <a:t>stride</a:t>
            </a:r>
            <a:r>
              <a:rPr lang="ru-RU" dirty="0">
                <a:latin typeface="Times New Roman" panose="02020603050405020304" pitchFamily="18" charset="0"/>
                <a:cs typeface="Times New Roman" panose="02020603050405020304" pitchFamily="18" charset="0"/>
              </a:rPr>
              <a:t> в Conv2DTranspose равным 1.</a:t>
            </a:r>
          </a:p>
          <a:p>
            <a:r>
              <a:rPr lang="ru-RU" dirty="0">
                <a:latin typeface="Times New Roman" panose="02020603050405020304" pitchFamily="18" charset="0"/>
                <a:cs typeface="Times New Roman" panose="02020603050405020304" pitchFamily="18" charset="0"/>
              </a:rPr>
              <a:t> 5. Примените пакетную нормализацию и функцию активации </a:t>
            </a:r>
            <a:r>
              <a:rPr lang="ru-RU" dirty="0" err="1">
                <a:latin typeface="Times New Roman" panose="02020603050405020304" pitchFamily="18" charset="0"/>
                <a:cs typeface="Times New Roman" panose="02020603050405020304" pitchFamily="18" charset="0"/>
              </a:rPr>
              <a:t>Leaky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ReLU</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6. Используйте транспонированную свертку, преобразуя тензор 14 × 14 × 64 в размер выходного изображения, 28 × 28 × 1. </a:t>
            </a:r>
          </a:p>
          <a:p>
            <a:r>
              <a:rPr lang="ru-RU" dirty="0">
                <a:latin typeface="Times New Roman" panose="02020603050405020304" pitchFamily="18" charset="0"/>
                <a:cs typeface="Times New Roman" panose="02020603050405020304" pitchFamily="18" charset="0"/>
              </a:rPr>
              <a:t>7. Примените функцию активации </a:t>
            </a:r>
            <a:r>
              <a:rPr lang="ru-RU" dirty="0" err="1">
                <a:latin typeface="Times New Roman" panose="02020603050405020304" pitchFamily="18" charset="0"/>
                <a:cs typeface="Times New Roman" panose="02020603050405020304" pitchFamily="18" charset="0"/>
              </a:rPr>
              <a:t>tanh</a:t>
            </a:r>
            <a:r>
              <a:rPr lang="ru-RU" dirty="0">
                <a:latin typeface="Times New Roman" panose="02020603050405020304" pitchFamily="18" charset="0"/>
                <a:cs typeface="Times New Roman" panose="02020603050405020304" pitchFamily="18" charset="0"/>
              </a:rPr>
              <a:t>.</a:t>
            </a:r>
            <a:endParaRPr lang="LID4096" dirty="0"/>
          </a:p>
        </p:txBody>
      </p:sp>
    </p:spTree>
    <p:extLst>
      <p:ext uri="{BB962C8B-B14F-4D97-AF65-F5344CB8AC3E}">
        <p14:creationId xmlns:p14="http://schemas.microsoft.com/office/powerpoint/2010/main" val="3567130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915823-CEB4-4002-B506-B34EB950C409}"/>
              </a:ext>
            </a:extLst>
          </p:cNvPr>
          <p:cNvSpPr>
            <a:spLocks noGrp="1"/>
          </p:cNvSpPr>
          <p:nvPr>
            <p:ph type="title"/>
          </p:nvPr>
        </p:nvSpPr>
        <p:spPr/>
        <p:txBody>
          <a:bodyPr/>
          <a:lstStyle/>
          <a:p>
            <a:endParaRPr lang="ru-RU" dirty="0"/>
          </a:p>
        </p:txBody>
      </p:sp>
      <p:sp>
        <p:nvSpPr>
          <p:cNvPr id="4" name="Объект 3">
            <a:extLst>
              <a:ext uri="{FF2B5EF4-FFF2-40B4-BE49-F238E27FC236}">
                <a16:creationId xmlns:a16="http://schemas.microsoft.com/office/drawing/2014/main" id="{6ED8923C-6D9B-49BC-9FB1-F4BE058255A1}"/>
              </a:ext>
            </a:extLst>
          </p:cNvPr>
          <p:cNvSpPr>
            <a:spLocks noGrp="1"/>
          </p:cNvSpPr>
          <p:nvPr>
            <p:ph sz="half" idx="2"/>
          </p:nvPr>
        </p:nvSpPr>
        <p:spPr>
          <a:xfrm>
            <a:off x="581193" y="2205012"/>
            <a:ext cx="11029616" cy="3923330"/>
          </a:xfrm>
        </p:spPr>
        <p:txBody>
          <a:bodyPr/>
          <a:lstStyle/>
          <a:p>
            <a:pPr algn="ctr"/>
            <a:endParaRPr lang="en-US" dirty="0"/>
          </a:p>
          <a:p>
            <a:pPr algn="ctr"/>
            <a:endParaRPr lang="en-US" dirty="0"/>
          </a:p>
          <a:p>
            <a:pPr algn="ctr"/>
            <a:endParaRPr lang="en-US" dirty="0"/>
          </a:p>
          <a:p>
            <a:pPr marL="0" indent="0" algn="ctr">
              <a:buNone/>
            </a:pPr>
            <a:r>
              <a:rPr lang="kk-KZ" sz="3600" dirty="0">
                <a:solidFill>
                  <a:srgbClr val="7030A0"/>
                </a:solidFill>
              </a:rPr>
              <a:t>СПАСИБО ЗА ВНИМАНИЕ</a:t>
            </a:r>
            <a:r>
              <a:rPr lang="en-US" sz="3600" dirty="0">
                <a:solidFill>
                  <a:srgbClr val="7030A0"/>
                </a:solidFill>
              </a:rPr>
              <a:t>!!!</a:t>
            </a:r>
            <a:endParaRPr lang="ru-RU" sz="3600" dirty="0">
              <a:solidFill>
                <a:srgbClr val="7030A0"/>
              </a:solidFill>
            </a:endParaRPr>
          </a:p>
        </p:txBody>
      </p:sp>
    </p:spTree>
    <p:extLst>
      <p:ext uri="{BB962C8B-B14F-4D97-AF65-F5344CB8AC3E}">
        <p14:creationId xmlns:p14="http://schemas.microsoft.com/office/powerpoint/2010/main" val="4245694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4FD40F-C14F-4541-A41E-F214E66AA288}"/>
              </a:ext>
            </a:extLst>
          </p:cNvPr>
          <p:cNvSpPr>
            <a:spLocks noGrp="1"/>
          </p:cNvSpPr>
          <p:nvPr>
            <p:ph type="title"/>
          </p:nvPr>
        </p:nvSpPr>
        <p:spPr>
          <a:xfrm>
            <a:off x="581192" y="702156"/>
            <a:ext cx="11029616" cy="872644"/>
          </a:xfrm>
        </p:spPr>
        <p:txBody>
          <a:bodyPr/>
          <a:lstStyle/>
          <a:p>
            <a:pPr algn="ctr"/>
            <a:r>
              <a:rPr lang="ru-RU" dirty="0">
                <a:solidFill>
                  <a:srgbClr val="FFC000"/>
                </a:solidFill>
              </a:rPr>
              <a:t>Архитектура </a:t>
            </a:r>
            <a:r>
              <a:rPr lang="en-US" dirty="0">
                <a:solidFill>
                  <a:srgbClr val="FFC000"/>
                </a:solidFill>
              </a:rPr>
              <a:t>GAN</a:t>
            </a:r>
            <a:endParaRPr lang="ru-RU" dirty="0">
              <a:solidFill>
                <a:srgbClr val="FFC000"/>
              </a:solidFill>
            </a:endParaRPr>
          </a:p>
        </p:txBody>
      </p:sp>
      <p:sp>
        <p:nvSpPr>
          <p:cNvPr id="3" name="Объект 2">
            <a:extLst>
              <a:ext uri="{FF2B5EF4-FFF2-40B4-BE49-F238E27FC236}">
                <a16:creationId xmlns:a16="http://schemas.microsoft.com/office/drawing/2014/main" id="{4223CC53-DEF5-4617-80E2-E90FDD15603C}"/>
              </a:ext>
            </a:extLst>
          </p:cNvPr>
          <p:cNvSpPr>
            <a:spLocks noGrp="1"/>
          </p:cNvSpPr>
          <p:nvPr>
            <p:ph idx="1"/>
          </p:nvPr>
        </p:nvSpPr>
        <p:spPr>
          <a:xfrm>
            <a:off x="568547" y="1961572"/>
            <a:ext cx="10954865" cy="4194272"/>
          </a:xfrm>
        </p:spPr>
        <p:txBody>
          <a:bodyPr>
            <a:normAutofit/>
          </a:bodyPr>
          <a:lstStyle/>
          <a:p>
            <a:pPr algn="just">
              <a:lnSpc>
                <a:spcPct val="107000"/>
              </a:lnSpc>
              <a:spcAft>
                <a:spcPts val="800"/>
              </a:spcAft>
            </a:pPr>
            <a:r>
              <a:rPr lang="ru-RU" dirty="0">
                <a:latin typeface="Times New Roman" panose="02020603050405020304" pitchFamily="18" charset="0"/>
                <a:cs typeface="Times New Roman" panose="02020603050405020304" pitchFamily="18" charset="0"/>
              </a:rPr>
              <a:t>Предыдущие реализации GAN на основе генератора и дискриминатора представляют собой простые нейронные сети прямого распространения с одним скрытым слоем. </a:t>
            </a:r>
          </a:p>
          <a:p>
            <a:pPr algn="just">
              <a:lnSpc>
                <a:spcPct val="107000"/>
              </a:lnSpc>
              <a:spcAft>
                <a:spcPts val="800"/>
              </a:spcAft>
            </a:pPr>
            <a:r>
              <a:rPr lang="ru-RU" dirty="0">
                <a:latin typeface="Times New Roman" panose="02020603050405020304" pitchFamily="18" charset="0"/>
                <a:cs typeface="Times New Roman" panose="02020603050405020304" pitchFamily="18" charset="0"/>
              </a:rPr>
              <a:t>Несмотря на эту простоту, многие изображения рукописных цифр, созданные генератором GAN после полного обучения, оказались на удивление убедительными. </a:t>
            </a:r>
          </a:p>
          <a:p>
            <a:pPr algn="just">
              <a:lnSpc>
                <a:spcPct val="107000"/>
              </a:lnSpc>
              <a:spcAft>
                <a:spcPts val="800"/>
              </a:spcAft>
            </a:pPr>
            <a:r>
              <a:rPr lang="ru-RU" dirty="0">
                <a:latin typeface="Times New Roman" panose="02020603050405020304" pitchFamily="18" charset="0"/>
                <a:cs typeface="Times New Roman" panose="02020603050405020304" pitchFamily="18" charset="0"/>
              </a:rPr>
              <a:t>Даже те, которые не были распознаны как написанные человеком цифры, имели многие признаки рукописных символов, такие как различимые линии и формы — особенно по сравнению со случайным шумом, используемым в качестве исходного входного сигнала для генератора.</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711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17F9CD-B602-C7A9-E261-CF93A494C25D}"/>
              </a:ext>
            </a:extLst>
          </p:cNvPr>
          <p:cNvSpPr>
            <a:spLocks noGrp="1"/>
          </p:cNvSpPr>
          <p:nvPr>
            <p:ph type="title"/>
          </p:nvPr>
        </p:nvSpPr>
        <p:spPr/>
        <p:txBody>
          <a:bodyPr/>
          <a:lstStyle/>
          <a:p>
            <a:pPr algn="ctr"/>
            <a:r>
              <a:rPr lang="ru-RU" dirty="0" err="1">
                <a:solidFill>
                  <a:srgbClr val="FFC000"/>
                </a:solidFill>
              </a:rPr>
              <a:t>Сверточная</a:t>
            </a:r>
            <a:r>
              <a:rPr lang="ru-RU" dirty="0">
                <a:solidFill>
                  <a:srgbClr val="FFC000"/>
                </a:solidFill>
              </a:rPr>
              <a:t> </a:t>
            </a:r>
            <a:r>
              <a:rPr lang="en-US" dirty="0">
                <a:solidFill>
                  <a:srgbClr val="FFC000"/>
                </a:solidFill>
              </a:rPr>
              <a:t>GAN</a:t>
            </a:r>
            <a:endParaRPr lang="ru-RU" dirty="0"/>
          </a:p>
        </p:txBody>
      </p:sp>
      <p:sp>
        <p:nvSpPr>
          <p:cNvPr id="3" name="Объект 2">
            <a:extLst>
              <a:ext uri="{FF2B5EF4-FFF2-40B4-BE49-F238E27FC236}">
                <a16:creationId xmlns:a16="http://schemas.microsoft.com/office/drawing/2014/main" id="{209E02F3-83CB-FA89-6BA3-FA54AA8EF018}"/>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Представьте, чего мы могли бы достичь с помощью более мощной сетевой архитектуры. </a:t>
            </a:r>
          </a:p>
          <a:p>
            <a:r>
              <a:rPr lang="ru-RU" dirty="0">
                <a:latin typeface="Times New Roman" panose="02020603050405020304" pitchFamily="18" charset="0"/>
                <a:cs typeface="Times New Roman" panose="02020603050405020304" pitchFamily="18" charset="0"/>
              </a:rPr>
              <a:t>В этой главе мы именно это и сделаем: вместо простых двухслойных сетей прямого распространения, наш генератор и дискриминатор будут реализованы как </a:t>
            </a:r>
            <a:r>
              <a:rPr lang="ru-RU" dirty="0" err="1">
                <a:latin typeface="Times New Roman" panose="02020603050405020304" pitchFamily="18" charset="0"/>
                <a:cs typeface="Times New Roman" panose="02020603050405020304" pitchFamily="18" charset="0"/>
              </a:rPr>
              <a:t>сверточные</a:t>
            </a:r>
            <a:r>
              <a:rPr lang="ru-RU" dirty="0">
                <a:latin typeface="Times New Roman" panose="02020603050405020304" pitchFamily="18" charset="0"/>
                <a:cs typeface="Times New Roman" panose="02020603050405020304" pitchFamily="18" charset="0"/>
              </a:rPr>
              <a:t> нейронные сети (CNN, или </a:t>
            </a:r>
            <a:r>
              <a:rPr lang="ru-RU" dirty="0" err="1">
                <a:latin typeface="Times New Roman" panose="02020603050405020304" pitchFamily="18" charset="0"/>
                <a:cs typeface="Times New Roman" panose="02020603050405020304" pitchFamily="18" charset="0"/>
              </a:rPr>
              <a:t>ConvNets</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Полученная архитектура GAN известна как глубокая </a:t>
            </a:r>
            <a:r>
              <a:rPr lang="ru-RU" dirty="0" err="1">
                <a:latin typeface="Times New Roman" panose="02020603050405020304" pitchFamily="18" charset="0"/>
                <a:cs typeface="Times New Roman" panose="02020603050405020304" pitchFamily="18" charset="0"/>
              </a:rPr>
              <a:t>сверточная</a:t>
            </a:r>
            <a:r>
              <a:rPr lang="ru-RU" dirty="0">
                <a:latin typeface="Times New Roman" panose="02020603050405020304" pitchFamily="18" charset="0"/>
                <a:cs typeface="Times New Roman" panose="02020603050405020304" pitchFamily="18" charset="0"/>
              </a:rPr>
              <a:t> GAN, или DCGAN.</a:t>
            </a:r>
          </a:p>
        </p:txBody>
      </p:sp>
    </p:spTree>
    <p:extLst>
      <p:ext uri="{BB962C8B-B14F-4D97-AF65-F5344CB8AC3E}">
        <p14:creationId xmlns:p14="http://schemas.microsoft.com/office/powerpoint/2010/main" val="291357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E0D730-082A-FD1E-3A32-8C746A724303}"/>
              </a:ext>
            </a:extLst>
          </p:cNvPr>
          <p:cNvSpPr>
            <a:spLocks noGrp="1"/>
          </p:cNvSpPr>
          <p:nvPr>
            <p:ph type="title"/>
          </p:nvPr>
        </p:nvSpPr>
        <p:spPr/>
        <p:txBody>
          <a:bodyPr/>
          <a:lstStyle/>
          <a:p>
            <a:pPr algn="ctr"/>
            <a:r>
              <a:rPr lang="kk-KZ" dirty="0">
                <a:solidFill>
                  <a:srgbClr val="FFC000"/>
                </a:solidFill>
              </a:rPr>
              <a:t>Сверточные нейронные сети</a:t>
            </a:r>
            <a:endParaRPr lang="ru-RU" dirty="0"/>
          </a:p>
        </p:txBody>
      </p:sp>
      <p:sp>
        <p:nvSpPr>
          <p:cNvPr id="3" name="Объект 2">
            <a:extLst>
              <a:ext uri="{FF2B5EF4-FFF2-40B4-BE49-F238E27FC236}">
                <a16:creationId xmlns:a16="http://schemas.microsoft.com/office/drawing/2014/main" id="{C85FF301-9C07-036E-D81E-82AD1ACEBEA6}"/>
              </a:ext>
            </a:extLst>
          </p:cNvPr>
          <p:cNvSpPr>
            <a:spLocks noGrp="1"/>
          </p:cNvSpPr>
          <p:nvPr>
            <p:ph idx="1"/>
          </p:nvPr>
        </p:nvSpPr>
        <p:spPr>
          <a:xfrm>
            <a:off x="581191" y="1982088"/>
            <a:ext cx="11029615" cy="3650227"/>
          </a:xfrm>
        </p:spPr>
        <p:txBody>
          <a:bodyPr>
            <a:normAutofit/>
          </a:bodyPr>
          <a:lstStyle/>
          <a:p>
            <a:r>
              <a:rPr lang="ru-RU" dirty="0">
                <a:latin typeface="Times New Roman" panose="02020603050405020304" pitchFamily="18" charset="0"/>
                <a:cs typeface="Times New Roman" panose="02020603050405020304" pitchFamily="18" charset="0"/>
              </a:rPr>
              <a:t>В отличие от обычной нейронной сети прямого распространения, нейроны которой расположены в плоских, полностью связанных слоях, слои в </a:t>
            </a:r>
            <a:r>
              <a:rPr lang="ru-RU" dirty="0" err="1">
                <a:latin typeface="Times New Roman" panose="02020603050405020304" pitchFamily="18" charset="0"/>
                <a:cs typeface="Times New Roman" panose="02020603050405020304" pitchFamily="18" charset="0"/>
              </a:rPr>
              <a:t>сверточной</a:t>
            </a:r>
            <a:r>
              <a:rPr lang="ru-RU" dirty="0">
                <a:latin typeface="Times New Roman" panose="02020603050405020304" pitchFamily="18" charset="0"/>
                <a:cs typeface="Times New Roman" panose="02020603050405020304" pitchFamily="18" charset="0"/>
              </a:rPr>
              <a:t> нейронной сети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расположены в трех измерениях (ширина × высота × глубина). Свертки выполняются путем скольжения одного или нескольких фильтров по входному слою. Каждый фильтр имеет относительно небольшое рецептивное поле (ширина × высота), но всегда простирается на всю глубину входного объема. На каждом шаге скольжения по входному слою каждый фильтр выдает одно значение активации: скалярное произведение входных значений и значений фильтров. В результате этого процесса для каждого фильтра получается двумерная карта активации. Затем карты активации, полученные каждым фильтром, накладываются друг на друга, образуя трехмерный выходной слой; глубина выходного слоя равна количеству используемых фильтров.</a:t>
            </a:r>
          </a:p>
        </p:txBody>
      </p:sp>
    </p:spTree>
    <p:extLst>
      <p:ext uri="{BB962C8B-B14F-4D97-AF65-F5344CB8AC3E}">
        <p14:creationId xmlns:p14="http://schemas.microsoft.com/office/powerpoint/2010/main" val="3527588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BB3C89-BB75-D519-1EE7-B04E0DE0E86A}"/>
              </a:ext>
            </a:extLst>
          </p:cNvPr>
          <p:cNvSpPr>
            <a:spLocks noGrp="1"/>
          </p:cNvSpPr>
          <p:nvPr>
            <p:ph type="title"/>
          </p:nvPr>
        </p:nvSpPr>
        <p:spPr/>
        <p:txBody>
          <a:bodyPr/>
          <a:lstStyle/>
          <a:p>
            <a:pPr algn="ctr"/>
            <a:r>
              <a:rPr lang="kk-KZ" dirty="0">
                <a:solidFill>
                  <a:srgbClr val="FFC000"/>
                </a:solidFill>
              </a:rPr>
              <a:t>Параметры</a:t>
            </a:r>
            <a:endParaRPr lang="LID4096" dirty="0">
              <a:solidFill>
                <a:srgbClr val="FFC000"/>
              </a:solidFill>
            </a:endParaRPr>
          </a:p>
        </p:txBody>
      </p:sp>
      <p:sp>
        <p:nvSpPr>
          <p:cNvPr id="3" name="Объект 2">
            <a:extLst>
              <a:ext uri="{FF2B5EF4-FFF2-40B4-BE49-F238E27FC236}">
                <a16:creationId xmlns:a16="http://schemas.microsoft.com/office/drawing/2014/main" id="{82D375F3-9C25-96EF-39E1-1EABF7C5B167}"/>
              </a:ext>
            </a:extLst>
          </p:cNvPr>
          <p:cNvSpPr>
            <a:spLocks noGrp="1"/>
          </p:cNvSpPr>
          <p:nvPr>
            <p:ph idx="1"/>
          </p:nvPr>
        </p:nvSpPr>
        <p:spPr/>
        <p:txBody>
          <a:bodyPr/>
          <a:lstStyle/>
          <a:p>
            <a:pPr algn="l"/>
            <a:r>
              <a:rPr lang="ru-RU" dirty="0"/>
              <a:t>Важно отметить, что параметры фильтра являются общими для всех входных значений данного фильтра. Это имеет как интуитивные, так и практические преимущества. Интуитивно, совместное использование параметров позволяет эффективно изучать визуальные признаки и формы (такие как линии и края) независимо от их расположения на входном изображении. С практической точки зрения, совместное использование параметров значительно сокращает количество обучаемых параметров. Это снижает риск переобучения и позволяет масштабировать этот метод до изображений более высокого разрешения без соответствующего экспоненциального увеличения количества обучаемых параметров, как это было бы в случае традиционной </a:t>
            </a:r>
            <a:r>
              <a:rPr lang="ru-RU" dirty="0" err="1"/>
              <a:t>полносвязной</a:t>
            </a:r>
            <a:r>
              <a:rPr lang="ru-RU" dirty="0"/>
              <a:t> сети.</a:t>
            </a:r>
            <a:endParaRPr lang="LID4096" dirty="0"/>
          </a:p>
        </p:txBody>
      </p:sp>
    </p:spTree>
    <p:extLst>
      <p:ext uri="{BB962C8B-B14F-4D97-AF65-F5344CB8AC3E}">
        <p14:creationId xmlns:p14="http://schemas.microsoft.com/office/powerpoint/2010/main" val="1343297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CC831E-BBAE-49DE-2B42-DDA69D1FF24A}"/>
              </a:ext>
            </a:extLst>
          </p:cNvPr>
          <p:cNvSpPr>
            <a:spLocks noGrp="1"/>
          </p:cNvSpPr>
          <p:nvPr>
            <p:ph type="title"/>
          </p:nvPr>
        </p:nvSpPr>
        <p:spPr/>
        <p:txBody>
          <a:bodyPr/>
          <a:lstStyle/>
          <a:p>
            <a:pPr algn="ctr"/>
            <a:r>
              <a:rPr lang="ru-RU" dirty="0">
                <a:solidFill>
                  <a:srgbClr val="FFC000"/>
                </a:solidFill>
              </a:rPr>
              <a:t>Визуализация сетей</a:t>
            </a:r>
          </a:p>
        </p:txBody>
      </p:sp>
      <p:sp>
        <p:nvSpPr>
          <p:cNvPr id="3" name="Объект 2">
            <a:extLst>
              <a:ext uri="{FF2B5EF4-FFF2-40B4-BE49-F238E27FC236}">
                <a16:creationId xmlns:a16="http://schemas.microsoft.com/office/drawing/2014/main" id="{8989FC80-4454-0731-2D27-E03D0E234F0B}"/>
              </a:ext>
            </a:extLst>
          </p:cNvPr>
          <p:cNvSpPr>
            <a:spLocks noGrp="1"/>
          </p:cNvSpPr>
          <p:nvPr>
            <p:ph idx="1"/>
          </p:nvPr>
        </p:nvSpPr>
        <p:spPr>
          <a:xfrm>
            <a:off x="581193" y="1835440"/>
            <a:ext cx="11029615" cy="2201539"/>
          </a:xfrm>
        </p:spPr>
        <p:txBody>
          <a:bodyPr>
            <a:normAutofit/>
          </a:bodyPr>
          <a:lstStyle/>
          <a:p>
            <a:pPr algn="l"/>
            <a:r>
              <a:rPr lang="ru-RU" dirty="0">
                <a:latin typeface="Times New Roman" panose="02020603050405020304" pitchFamily="18" charset="0"/>
                <a:cs typeface="Times New Roman" panose="02020603050405020304" pitchFamily="18" charset="0"/>
              </a:rPr>
              <a:t>Сделаем визуальное представление данной модели. Диаграммы упрощают понимание для большинства людей (включая нас!). Здесь показаны операции свертки в контексте входного и выходного слоев в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На рисунке изображена операция свертки для одного фильтра над двумерным входным объемом. На практике входной объем обычно трехмерный, и мы используем несколько фильтров, расположенных друг над другом. Однако основные принципы остаются теми же: каждый фильтр выдает одно значение за шаг, независимо от глубины входного объема. Количество используемых фильтров определяет глубину выходного объема, поскольку их результирующие карты активации накладываются друг на друга. </a:t>
            </a:r>
          </a:p>
        </p:txBody>
      </p:sp>
      <p:pic>
        <p:nvPicPr>
          <p:cNvPr id="5" name="Рисунок 4">
            <a:extLst>
              <a:ext uri="{FF2B5EF4-FFF2-40B4-BE49-F238E27FC236}">
                <a16:creationId xmlns:a16="http://schemas.microsoft.com/office/drawing/2014/main" id="{3020B80B-B7FE-25A7-D193-50AD4F1E9EBB}"/>
              </a:ext>
            </a:extLst>
          </p:cNvPr>
          <p:cNvPicPr>
            <a:picLocks noChangeAspect="1"/>
          </p:cNvPicPr>
          <p:nvPr/>
        </p:nvPicPr>
        <p:blipFill>
          <a:blip r:embed="rId2"/>
          <a:stretch>
            <a:fillRect/>
          </a:stretch>
        </p:blipFill>
        <p:spPr>
          <a:xfrm>
            <a:off x="2997256" y="4337772"/>
            <a:ext cx="5477639" cy="2229161"/>
          </a:xfrm>
          <a:prstGeom prst="rect">
            <a:avLst/>
          </a:prstGeom>
        </p:spPr>
      </p:pic>
    </p:spTree>
    <p:extLst>
      <p:ext uri="{BB962C8B-B14F-4D97-AF65-F5344CB8AC3E}">
        <p14:creationId xmlns:p14="http://schemas.microsoft.com/office/powerpoint/2010/main" val="259904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90AF63-BE9C-F9C1-3978-28DF2C1078E1}"/>
              </a:ext>
            </a:extLst>
          </p:cNvPr>
          <p:cNvSpPr>
            <a:spLocks noGrp="1"/>
          </p:cNvSpPr>
          <p:nvPr>
            <p:ph type="title"/>
          </p:nvPr>
        </p:nvSpPr>
        <p:spPr/>
        <p:txBody>
          <a:bodyPr/>
          <a:lstStyle/>
          <a:p>
            <a:pPr algn="ctr"/>
            <a:r>
              <a:rPr lang="ru-RU" dirty="0">
                <a:solidFill>
                  <a:srgbClr val="FFC000"/>
                </a:solidFill>
              </a:rPr>
              <a:t>Визуализация сетей</a:t>
            </a:r>
            <a:endParaRPr lang="LID4096" dirty="0"/>
          </a:p>
        </p:txBody>
      </p:sp>
      <p:pic>
        <p:nvPicPr>
          <p:cNvPr id="4" name="Объект 3">
            <a:extLst>
              <a:ext uri="{FF2B5EF4-FFF2-40B4-BE49-F238E27FC236}">
                <a16:creationId xmlns:a16="http://schemas.microsoft.com/office/drawing/2014/main" id="{2F9096AD-F0CA-30EA-5F24-21C02AD8F149}"/>
              </a:ext>
            </a:extLst>
          </p:cNvPr>
          <p:cNvPicPr>
            <a:picLocks noGrp="1" noChangeAspect="1"/>
          </p:cNvPicPr>
          <p:nvPr>
            <p:ph idx="1"/>
          </p:nvPr>
        </p:nvPicPr>
        <p:blipFill>
          <a:blip r:embed="rId2"/>
          <a:stretch>
            <a:fillRect/>
          </a:stretch>
        </p:blipFill>
        <p:spPr>
          <a:xfrm>
            <a:off x="3137087" y="2122860"/>
            <a:ext cx="5463722" cy="4112570"/>
          </a:xfrm>
          <a:prstGeom prst="rect">
            <a:avLst/>
          </a:prstGeom>
        </p:spPr>
      </p:pic>
    </p:spTree>
    <p:extLst>
      <p:ext uri="{BB962C8B-B14F-4D97-AF65-F5344CB8AC3E}">
        <p14:creationId xmlns:p14="http://schemas.microsoft.com/office/powerpoint/2010/main" val="1144925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71AE4F-FD7A-E9C3-57B4-C14610CF28E8}"/>
              </a:ext>
            </a:extLst>
          </p:cNvPr>
          <p:cNvSpPr>
            <a:spLocks noGrp="1"/>
          </p:cNvSpPr>
          <p:nvPr>
            <p:ph type="title"/>
          </p:nvPr>
        </p:nvSpPr>
        <p:spPr/>
        <p:txBody>
          <a:bodyPr/>
          <a:lstStyle/>
          <a:p>
            <a:pPr algn="ctr"/>
            <a:r>
              <a:rPr lang="ru-RU" dirty="0">
                <a:solidFill>
                  <a:srgbClr val="FFC000"/>
                </a:solidFill>
              </a:rPr>
              <a:t>Основы </a:t>
            </a:r>
            <a:r>
              <a:rPr lang="en-US" dirty="0">
                <a:solidFill>
                  <a:srgbClr val="FFC000"/>
                </a:solidFill>
              </a:rPr>
              <a:t>DCGAN</a:t>
            </a:r>
            <a:endParaRPr lang="ru-RU" dirty="0"/>
          </a:p>
        </p:txBody>
      </p:sp>
      <p:sp>
        <p:nvSpPr>
          <p:cNvPr id="3" name="Объект 2">
            <a:extLst>
              <a:ext uri="{FF2B5EF4-FFF2-40B4-BE49-F238E27FC236}">
                <a16:creationId xmlns:a16="http://schemas.microsoft.com/office/drawing/2014/main" id="{7CC2E110-4225-C4ED-6835-433204F4EEFA}"/>
              </a:ext>
            </a:extLst>
          </p:cNvPr>
          <p:cNvSpPr>
            <a:spLocks noGrp="1"/>
          </p:cNvSpPr>
          <p:nvPr>
            <p:ph idx="1"/>
          </p:nvPr>
        </p:nvSpPr>
        <p:spPr>
          <a:xfrm>
            <a:off x="581193" y="1830300"/>
            <a:ext cx="11029615" cy="4872057"/>
          </a:xfrm>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Представленная в 2016 году Алеком Рэдфордом, Люком </a:t>
            </a:r>
            <a:r>
              <a:rPr lang="ru-RU" dirty="0" err="1">
                <a:latin typeface="Times New Roman" panose="02020603050405020304" pitchFamily="18" charset="0"/>
                <a:cs typeface="Times New Roman" panose="02020603050405020304" pitchFamily="18" charset="0"/>
              </a:rPr>
              <a:t>Метцем</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Сумитом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Чинталой</a:t>
            </a:r>
            <a:r>
              <a:rPr lang="ru-RU" dirty="0">
                <a:latin typeface="Times New Roman" panose="02020603050405020304" pitchFamily="18" charset="0"/>
                <a:cs typeface="Times New Roman" panose="02020603050405020304" pitchFamily="18" charset="0"/>
              </a:rPr>
              <a:t>, DCGAN стала одним из важнейших ранних нововведений в GAN с момента появления этой техники двумя годами ранее</a:t>
            </a:r>
            <a:endParaRPr lang="en-US"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Это был не первый случай, когда группа исследователей пыталась использовать </a:t>
            </a:r>
            <a:r>
              <a:rPr lang="ru-RU" dirty="0" err="1">
                <a:latin typeface="Times New Roman" panose="02020603050405020304" pitchFamily="18" charset="0"/>
                <a:cs typeface="Times New Roman" panose="02020603050405020304" pitchFamily="18" charset="0"/>
              </a:rPr>
              <a:t>сверточные</a:t>
            </a:r>
            <a:r>
              <a:rPr lang="ru-RU" dirty="0">
                <a:latin typeface="Times New Roman" panose="02020603050405020304" pitchFamily="18" charset="0"/>
                <a:cs typeface="Times New Roman" panose="02020603050405020304" pitchFamily="18" charset="0"/>
              </a:rPr>
              <a:t> нейронные сети (</a:t>
            </a:r>
            <a:r>
              <a:rPr lang="ru-RU" dirty="0" err="1">
                <a:latin typeface="Times New Roman" panose="02020603050405020304" pitchFamily="18" charset="0"/>
                <a:cs typeface="Times New Roman" panose="02020603050405020304" pitchFamily="18" charset="0"/>
              </a:rPr>
              <a:t>ConvNets</a:t>
            </a:r>
            <a:r>
              <a:rPr lang="ru-RU" dirty="0">
                <a:latin typeface="Times New Roman" panose="02020603050405020304" pitchFamily="18" charset="0"/>
                <a:cs typeface="Times New Roman" panose="02020603050405020304" pitchFamily="18" charset="0"/>
              </a:rPr>
              <a:t>) в GAN, но это был первый случай, когда им удалось напрямую интегрировать </a:t>
            </a:r>
            <a:r>
              <a:rPr lang="ru-RU" dirty="0" err="1">
                <a:latin typeface="Times New Roman" panose="02020603050405020304" pitchFamily="18" charset="0"/>
                <a:cs typeface="Times New Roman" panose="02020603050405020304" pitchFamily="18" charset="0"/>
              </a:rPr>
              <a:t>ConvNets</a:t>
            </a:r>
            <a:r>
              <a:rPr lang="ru-RU" dirty="0">
                <a:latin typeface="Times New Roman" panose="02020603050405020304" pitchFamily="18" charset="0"/>
                <a:cs typeface="Times New Roman" panose="02020603050405020304" pitchFamily="18" charset="0"/>
              </a:rPr>
              <a:t> в полномасштабную модель GAN.</a:t>
            </a:r>
            <a:endParaRPr lang="en-US"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Использование </a:t>
            </a:r>
            <a:r>
              <a:rPr lang="ru-RU" dirty="0" err="1">
                <a:latin typeface="Times New Roman" panose="02020603050405020304" pitchFamily="18" charset="0"/>
                <a:cs typeface="Times New Roman" panose="02020603050405020304" pitchFamily="18" charset="0"/>
              </a:rPr>
              <a:t>ConvNets</a:t>
            </a:r>
            <a:r>
              <a:rPr lang="ru-RU" dirty="0">
                <a:latin typeface="Times New Roman" panose="02020603050405020304" pitchFamily="18" charset="0"/>
                <a:cs typeface="Times New Roman" panose="02020603050405020304" pitchFamily="18" charset="0"/>
              </a:rPr>
              <a:t> усугубляет многие трудности, преследующие обучение GAN, включая нестабильность и насыщение градиента. Действительно, эти проблемы оказались настолько серьезными, что некоторые исследователи прибегли к альтернативным подходам, таким как LAPGAN, который использует каскад </a:t>
            </a:r>
            <a:r>
              <a:rPr lang="ru-RU" dirty="0" err="1">
                <a:latin typeface="Times New Roman" panose="02020603050405020304" pitchFamily="18" charset="0"/>
                <a:cs typeface="Times New Roman" panose="02020603050405020304" pitchFamily="18" charset="0"/>
              </a:rPr>
              <a:t>сверточных</a:t>
            </a:r>
            <a:r>
              <a:rPr lang="ru-RU" dirty="0">
                <a:latin typeface="Times New Roman" panose="02020603050405020304" pitchFamily="18" charset="0"/>
                <a:cs typeface="Times New Roman" panose="02020603050405020304" pitchFamily="18" charset="0"/>
              </a:rPr>
              <a:t> сетей внутри пирамиды Лапласа, причем на каждом уровне обучается отдельная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с использованием структуры GAN.</a:t>
            </a:r>
            <a:r>
              <a:rPr lang="en-US"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Вытесненный более совершенными методами, LAPGAN в значительной степени был нивелирован, поэтому понимание его внутренней структуры не имеет большого значения. </a:t>
            </a:r>
          </a:p>
          <a:p>
            <a:r>
              <a:rPr lang="ru-RU" dirty="0">
                <a:latin typeface="Times New Roman" panose="02020603050405020304" pitchFamily="18" charset="0"/>
                <a:cs typeface="Times New Roman" panose="02020603050405020304" pitchFamily="18" charset="0"/>
              </a:rPr>
              <a:t>Хотя он был неэлегантным, сложным и ресурсоемким с точки зрения вычислений, LAPGAN обеспечивал получение изображений самого высокого качества на момент публикации, в четыре раза превосходя оригинальный GAN (40% против 10% сгенерированных изображений, ошибочно принятых за реальные экспертами). </a:t>
            </a:r>
          </a:p>
          <a:p>
            <a:r>
              <a:rPr lang="ru-RU" dirty="0">
                <a:latin typeface="Times New Roman" panose="02020603050405020304" pitchFamily="18" charset="0"/>
                <a:cs typeface="Times New Roman" panose="02020603050405020304" pitchFamily="18" charset="0"/>
              </a:rPr>
              <a:t>Таким образом, LAPGAN продемонстрировал огромный потенциал объединения GAN с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В DCGAN Рэдфорд и его коллеги представили методы и оптимизации, которые позволили </a:t>
            </a:r>
            <a:r>
              <a:rPr lang="ru-RU" dirty="0" err="1">
                <a:latin typeface="Times New Roman" panose="02020603050405020304" pitchFamily="18" charset="0"/>
                <a:cs typeface="Times New Roman" panose="02020603050405020304" pitchFamily="18" charset="0"/>
              </a:rPr>
              <a:t>ConvNet</a:t>
            </a:r>
            <a:r>
              <a:rPr lang="ru-RU" dirty="0">
                <a:latin typeface="Times New Roman" panose="02020603050405020304" pitchFamily="18" charset="0"/>
                <a:cs typeface="Times New Roman" panose="02020603050405020304" pitchFamily="18" charset="0"/>
              </a:rPr>
              <a:t> масштабироваться до полной структуры GAN без необходимости модификации базовой архитектуры GAN и без сведения GAN к подпрограмме более сложной модели, такой как LAPGAN. </a:t>
            </a:r>
          </a:p>
          <a:p>
            <a:r>
              <a:rPr lang="ru-RU" dirty="0">
                <a:latin typeface="Times New Roman" panose="02020603050405020304" pitchFamily="18" charset="0"/>
                <a:cs typeface="Times New Roman" panose="02020603050405020304" pitchFamily="18" charset="0"/>
              </a:rPr>
              <a:t>Одним из ключевых методов, использованных Рэдфордом и др., является пакетная нормализация, которая помогает стабилизировать процесс обучения путем нормализации входных данных на каждом слое, где она применяется. Давайте подробнее рассмотрим, что такое пакетная нормализация и как она работает.</a:t>
            </a:r>
          </a:p>
        </p:txBody>
      </p:sp>
    </p:spTree>
    <p:extLst>
      <p:ext uri="{BB962C8B-B14F-4D97-AF65-F5344CB8AC3E}">
        <p14:creationId xmlns:p14="http://schemas.microsoft.com/office/powerpoint/2010/main" val="4162295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1DF99C-6AD9-3D21-2619-BF6941DA782C}"/>
              </a:ext>
            </a:extLst>
          </p:cNvPr>
          <p:cNvSpPr>
            <a:spLocks noGrp="1"/>
          </p:cNvSpPr>
          <p:nvPr>
            <p:ph type="title"/>
          </p:nvPr>
        </p:nvSpPr>
        <p:spPr/>
        <p:txBody>
          <a:bodyPr/>
          <a:lstStyle/>
          <a:p>
            <a:pPr algn="ctr"/>
            <a:r>
              <a:rPr lang="ru-RU" dirty="0">
                <a:solidFill>
                  <a:srgbClr val="FFC000"/>
                </a:solidFill>
              </a:rPr>
              <a:t>Нормализация</a:t>
            </a:r>
            <a:endParaRPr lang="LID4096" dirty="0">
              <a:solidFill>
                <a:srgbClr val="FFC000"/>
              </a:solidFill>
            </a:endParaRPr>
          </a:p>
        </p:txBody>
      </p:sp>
      <p:sp>
        <p:nvSpPr>
          <p:cNvPr id="3" name="Объект 2">
            <a:extLst>
              <a:ext uri="{FF2B5EF4-FFF2-40B4-BE49-F238E27FC236}">
                <a16:creationId xmlns:a16="http://schemas.microsoft.com/office/drawing/2014/main" id="{C348E89C-7EA8-9B31-6653-E06D1B1A7C65}"/>
              </a:ext>
            </a:extLst>
          </p:cNvPr>
          <p:cNvSpPr>
            <a:spLocks noGrp="1"/>
          </p:cNvSpPr>
          <p:nvPr>
            <p:ph idx="1"/>
          </p:nvPr>
        </p:nvSpPr>
        <p:spPr>
          <a:xfrm>
            <a:off x="581192" y="2180496"/>
            <a:ext cx="11029615" cy="4424585"/>
          </a:xfrm>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Полезно вспомнить, что такое нормализация и зачем вообще нужно нормализовать значения входных признаков. Нормализация — это масштабирование данных таким образом, чтобы их среднее значение было равно нулю, а дисперсия — единице. Это достигается путем вычитания среднего значения μ из каждой точки данных x и деления результата на стандартное отклонение:</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Нормализация имеет несколько преимуществ. Возможно, наиболее важным является то, что она упрощает сравнение признаков с совершенно разными масштабами и, как следствие, делает процесс обучения менее чувствительным к масштабу признаков. Рассмотрим следующий (довольно надуманный) пример. Представьте, что мы пытаемся предсказать ежемесячные расходы семьи на основе двух признаков: годового дохода семьи и размера семьи. Мы ожидаем, что, как правило, чем больше семья зарабатывает, тем больше она тратит; и чем больше семья, тем больше она тратит. Однако масштабы этих признаков сильно различаются — дополнительные 10 долларов годового дохода, вероятно, не повлияют на то, сколько семья тратит, но дополнительные 10 членов семьи, скорее всего, нанесут серьезный ущерб любому семейному бюджету. Нормализация решает эту проблему, масштабируя значение каждого признака по стандартизированной шкале, так что каждая точка данных выражается не своим номинальным значением, а относительным «баллом», указывающим, на сколько стандартных отклонений данная точка данных отклоняется от среднего значения.</a:t>
            </a:r>
            <a:endParaRPr lang="LID4096"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9B842F52-D4EA-3CC4-0E2B-2BB9C1D065B1}"/>
              </a:ext>
            </a:extLst>
          </p:cNvPr>
          <p:cNvPicPr>
            <a:picLocks noChangeAspect="1"/>
          </p:cNvPicPr>
          <p:nvPr/>
        </p:nvPicPr>
        <p:blipFill>
          <a:blip r:embed="rId2"/>
          <a:stretch>
            <a:fillRect/>
          </a:stretch>
        </p:blipFill>
        <p:spPr>
          <a:xfrm>
            <a:off x="5463133" y="3144500"/>
            <a:ext cx="1265733" cy="568999"/>
          </a:xfrm>
          <a:prstGeom prst="rect">
            <a:avLst/>
          </a:prstGeom>
        </p:spPr>
      </p:pic>
    </p:spTree>
    <p:extLst>
      <p:ext uri="{BB962C8B-B14F-4D97-AF65-F5344CB8AC3E}">
        <p14:creationId xmlns:p14="http://schemas.microsoft.com/office/powerpoint/2010/main" val="3709923775"/>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TM03457464[[fn=Дивиденд]]</Template>
  <TotalTime>958</TotalTime>
  <Words>1507</Words>
  <Application>Microsoft Office PowerPoint</Application>
  <PresentationFormat>Широкоэкранный</PresentationFormat>
  <Paragraphs>52</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Calibri</vt:lpstr>
      <vt:lpstr>Corbel</vt:lpstr>
      <vt:lpstr>Gill Sans MT</vt:lpstr>
      <vt:lpstr>Times New Roman</vt:lpstr>
      <vt:lpstr>Wingdings 2</vt:lpstr>
      <vt:lpstr>Дивиденд</vt:lpstr>
      <vt:lpstr>Лекция 3</vt:lpstr>
      <vt:lpstr>Архитектура GAN</vt:lpstr>
      <vt:lpstr>Сверточная GAN</vt:lpstr>
      <vt:lpstr>Сверточные нейронные сети</vt:lpstr>
      <vt:lpstr>Параметры</vt:lpstr>
      <vt:lpstr>Визуализация сетей</vt:lpstr>
      <vt:lpstr>Визуализация сетей</vt:lpstr>
      <vt:lpstr>Основы DCGAN</vt:lpstr>
      <vt:lpstr>Нормализация</vt:lpstr>
      <vt:lpstr>Генерация рукописных цифр с помощью DCGAN</vt:lpstr>
      <vt:lpstr>Генерация рукописных цифр с помощью DCGAN</vt:lpstr>
      <vt:lpstr>Программный код</vt:lpstr>
      <vt:lpstr>Программный код</vt:lpstr>
      <vt:lpstr>Программный код</vt:lpstr>
      <vt:lpstr>Программный код</vt:lpstr>
      <vt:lpstr>Программный код</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DETERMINING WEB APPLICATION VULNERABILITIES USING MACHINE LEARNING METHODS</dc:title>
  <dc:creator>Владислав Карюкин</dc:creator>
  <cp:lastModifiedBy>Владислав Карюкин</cp:lastModifiedBy>
  <cp:revision>34</cp:revision>
  <dcterms:created xsi:type="dcterms:W3CDTF">2023-08-13T17:19:25Z</dcterms:created>
  <dcterms:modified xsi:type="dcterms:W3CDTF">2026-02-20T06:58:33Z</dcterms:modified>
</cp:coreProperties>
</file>